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3"/>
  </p:notesMasterIdLst>
  <p:sldIdLst>
    <p:sldId id="281" r:id="rId2"/>
    <p:sldId id="282" r:id="rId3"/>
    <p:sldId id="258" r:id="rId4"/>
    <p:sldId id="261" r:id="rId5"/>
    <p:sldId id="272" r:id="rId6"/>
    <p:sldId id="273" r:id="rId7"/>
    <p:sldId id="274" r:id="rId8"/>
    <p:sldId id="262" r:id="rId9"/>
    <p:sldId id="277" r:id="rId10"/>
    <p:sldId id="259" r:id="rId11"/>
    <p:sldId id="266" r:id="rId12"/>
    <p:sldId id="268" r:id="rId13"/>
    <p:sldId id="276" r:id="rId14"/>
    <p:sldId id="278" r:id="rId15"/>
    <p:sldId id="280" r:id="rId16"/>
    <p:sldId id="260" r:id="rId17"/>
    <p:sldId id="275" r:id="rId18"/>
    <p:sldId id="265" r:id="rId19"/>
    <p:sldId id="269" r:id="rId20"/>
    <p:sldId id="270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CFF66"/>
    <a:srgbClr val="FF7C80"/>
    <a:srgbClr val="99FF66"/>
    <a:srgbClr val="99FF33"/>
    <a:srgbClr val="FF0000"/>
    <a:srgbClr val="FFFF00"/>
    <a:srgbClr val="AED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176" y="-168"/>
      </p:cViewPr>
      <p:guideLst>
        <p:guide orient="horz" pos="368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153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69EC40-3D0D-45EE-B80F-567E4B360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03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B5A6E8-265C-4C3D-8F78-A2E290180BE7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457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98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028C60-4DF5-4FCB-837B-2E1122A37790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5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C52E62-32F9-43AB-911A-60AF13276104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5603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98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9F27CB-A3A1-4586-9FD5-D3E3B386FCC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662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B48F4C-90D8-4E9B-AB3D-82FBA9843E69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61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C9D6DA-D5A5-4763-AA24-E98DCAA1A887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8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745CC5-E913-4525-B412-C24193A96424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40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1C29B4-A1BE-416C-914F-15C09FA66DB8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116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82EE9F-59C5-460F-999D-E365FA7BD1F3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781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174C68-02E4-4E0F-95CC-3A67CF5A9DB4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5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0019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938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050" y="241300"/>
            <a:ext cx="1835150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25400" y="241300"/>
            <a:ext cx="535305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6856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-25400" y="241300"/>
            <a:ext cx="6781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04900"/>
            <a:ext cx="323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104900"/>
            <a:ext cx="323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71900"/>
            <a:ext cx="323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76700" y="3771900"/>
            <a:ext cx="323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918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400" y="241300"/>
            <a:ext cx="6781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04900"/>
            <a:ext cx="6629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3606160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480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69049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4900"/>
            <a:ext cx="3238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104900"/>
            <a:ext cx="3238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3427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2059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0579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435371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766145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4365806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World Explorer interfaceBot.png                                00000010Macintosh HD                   ABA78158: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5589588"/>
            <a:ext cx="9159875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8" descr="World Explorer - Mod02Top .png                                 00016194Macintosh HD                   ABA78158: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4900"/>
            <a:ext cx="6629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-9525" y="49213"/>
            <a:ext cx="2219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200" b="1">
                <a:solidFill>
                  <a:schemeClr val="bg1"/>
                </a:solidFill>
                <a:latin typeface="Arial" charset="0"/>
              </a:rPr>
              <a:t>Chapter 1, Section</a:t>
            </a:r>
            <a:endParaRPr lang="en-US" altLang="en-US" sz="1200" b="1">
              <a:solidFill>
                <a:schemeClr val="bg1"/>
              </a:solidFill>
              <a:latin typeface="Times New Roman" charset="0"/>
            </a:endParaRPr>
          </a:p>
        </p:txBody>
      </p:sp>
      <p:pic>
        <p:nvPicPr>
          <p:cNvPr id="1030" name="Picture 29" descr="World Explorer - MainB.png                                     00016194Macintosh HD                   ABA78158: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094413"/>
            <a:ext cx="612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2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-25400" y="2413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7FB184"/>
        </a:buClr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1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16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3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12.png"/><Relationship Id="rId10" Type="http://schemas.openxmlformats.org/officeDocument/2006/relationships/hyperlink" Target="http://www.phschool.com/atschool/worldhistory/Survey_2003/Student_Area/WHS_SC14_ACT_index.html" TargetMode="External"/><Relationship Id="rId4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12.png"/><Relationship Id="rId10" Type="http://schemas.openxmlformats.org/officeDocument/2006/relationships/hyperlink" Target="http://www.phschool.com/atschool/worldhistory/Survey_2003/Student_Area/WHS_SC14_ACT_index.html" TargetMode="External"/><Relationship Id="rId4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slide" Target="slide3.xml"/><Relationship Id="rId9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3.xml"/><Relationship Id="rId7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slide" Target="slide10.xml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9.png"/><Relationship Id="rId7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image" Target="../media/image17.png"/><Relationship Id="rId5" Type="http://schemas.openxmlformats.org/officeDocument/2006/relationships/slide" Target="slide3.xml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hyperlink" Target="http://www.phschool.com/atschool/worldhistory/Survey_2003/Student_Area/WHS_SC14_ACT_index.html" TargetMode="External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hyperlink" Target="http://www.phschool.com/atschool/worldhistory/Survey_2003/Student_Area/WHS_SC14_ACT_index.html" TargetMode="External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7.png"/><Relationship Id="rId10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6.xml"/><Relationship Id="rId5" Type="http://schemas.openxmlformats.org/officeDocument/2006/relationships/image" Target="../media/image8.png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8.png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slide" Target="slide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0.xml"/><Relationship Id="rId10" Type="http://schemas.openxmlformats.org/officeDocument/2006/relationships/hyperlink" Target="http://www.phschool.com/atschool/worldhistory/Survey_2003/Student_Area/WHS_SC14_ACT_index.html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8.png"/><Relationship Id="rId4" Type="http://schemas.openxmlformats.org/officeDocument/2006/relationships/slide" Target="slide10.xml"/><Relationship Id="rId9" Type="http://schemas.openxmlformats.org/officeDocument/2006/relationships/hyperlink" Target="http://www.phschool.com/atschool/worldhistory/Survey_2003/Student_Area/WHS_SC14_ACT_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-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957263" y="85725"/>
            <a:ext cx="71913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>
                <a:solidFill>
                  <a:schemeClr val="bg1"/>
                </a:solidFill>
                <a:latin typeface="Arial Black" charset="0"/>
              </a:rPr>
              <a:t>World History: Connection to Today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7550" y="2746375"/>
            <a:ext cx="26225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9C946A"/>
                </a:solidFill>
                <a:latin typeface="Arial Black" panose="020B0A04020102020204" pitchFamily="34" charset="0"/>
              </a:rPr>
              <a:t>Chapter 1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77938" y="3443288"/>
            <a:ext cx="6583362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>
                <a:solidFill>
                  <a:schemeClr val="tx1"/>
                </a:solidFill>
                <a:latin typeface="Arial Black" panose="020B0A04020102020204" pitchFamily="34" charset="0"/>
              </a:rPr>
              <a:t>Toward Civilization</a:t>
            </a:r>
          </a:p>
          <a:p>
            <a:pPr algn="ctr" eaLnBrk="1" hangingPunct="1"/>
            <a:r>
              <a:rPr lang="en-US" altLang="en-US" sz="2400">
                <a:solidFill>
                  <a:schemeClr val="tx1"/>
                </a:solidFill>
                <a:latin typeface="Arial Black" panose="020B0A04020102020204" pitchFamily="34" charset="0"/>
              </a:rPr>
              <a:t>(Prehistory–3000 B.C.)</a:t>
            </a:r>
            <a:r>
              <a:rPr lang="en-US" altLang="en-US" sz="480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3250" y="6634163"/>
            <a:ext cx="7937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Copyright © 2003 by Pearson Education, Inc., publishing as Prentice Hall, Upper Saddle River, NJ. All rights reserved.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5" name="Rectangle 35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1790700"/>
            <a:ext cx="6629400" cy="5181600"/>
          </a:xfrm>
        </p:spPr>
        <p:txBody>
          <a:bodyPr/>
          <a:lstStyle/>
          <a:p>
            <a:r>
              <a:rPr lang="en-US" altLang="en-US" b="0" smtClean="0"/>
              <a:t>What advances did people make during the Old Stone Age?</a:t>
            </a:r>
          </a:p>
          <a:p>
            <a:endParaRPr lang="en-US" altLang="en-US" b="0" smtClean="0"/>
          </a:p>
          <a:p>
            <a:r>
              <a:rPr lang="en-US" altLang="en-US" b="0" smtClean="0"/>
              <a:t>How can we learn about the religious beliefs of early people?</a:t>
            </a:r>
          </a:p>
          <a:p>
            <a:endParaRPr lang="en-US" altLang="en-US" b="0" smtClean="0"/>
          </a:p>
          <a:p>
            <a:r>
              <a:rPr lang="en-US" altLang="en-US" b="0" smtClean="0"/>
              <a:t>Why was the Neolithic agricultural revolution a turning point in history?</a:t>
            </a:r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title"/>
          </p:nvPr>
        </p:nvSpPr>
        <p:spPr>
          <a:xfrm>
            <a:off x="127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The Dawn of History</a:t>
            </a:r>
          </a:p>
        </p:txBody>
      </p:sp>
      <p:pic>
        <p:nvPicPr>
          <p:cNvPr id="11269" name="Picture 43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3650"/>
            <a:ext cx="5476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4" descr="World Explorer - b2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6343650"/>
            <a:ext cx="6492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45" descr="World Explorer - b3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46" descr="World Explorer - b3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47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1274" name="Picture 50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55" descr="globe02.png                                                    0004FBBBBananaMan G4                   ABA78158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111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84400"/>
            <a:ext cx="6629400" cy="3962400"/>
          </a:xfrm>
        </p:spPr>
        <p:txBody>
          <a:bodyPr/>
          <a:lstStyle/>
          <a:p>
            <a:pPr marL="519113" indent="-519113">
              <a:lnSpc>
                <a:spcPct val="70000"/>
              </a:lnSpc>
              <a:buFontTx/>
              <a:buNone/>
            </a:pPr>
            <a:endParaRPr lang="en-US" altLang="en-US" sz="1600" b="0" smtClean="0"/>
          </a:p>
          <a:p>
            <a:pPr marL="519113" indent="-519113"/>
            <a:r>
              <a:rPr lang="en-US" altLang="en-US" sz="2000" b="0" smtClean="0"/>
              <a:t>made simple tools and weapons out of stone, bone, or wood; </a:t>
            </a:r>
          </a:p>
          <a:p>
            <a:pPr marL="519113" indent="-519113">
              <a:lnSpc>
                <a:spcPct val="30000"/>
              </a:lnSpc>
            </a:pPr>
            <a:endParaRPr lang="en-US" altLang="en-US" sz="2000" b="0" smtClean="0"/>
          </a:p>
          <a:p>
            <a:pPr marL="519113" indent="-519113"/>
            <a:r>
              <a:rPr lang="en-US" altLang="en-US" sz="2000" b="0" smtClean="0"/>
              <a:t>developed a spoken language;</a:t>
            </a:r>
          </a:p>
          <a:p>
            <a:pPr marL="519113" indent="-519113">
              <a:lnSpc>
                <a:spcPct val="30000"/>
              </a:lnSpc>
            </a:pPr>
            <a:endParaRPr lang="en-US" altLang="en-US" sz="2000" b="0" smtClean="0"/>
          </a:p>
          <a:p>
            <a:pPr marL="519113" indent="-519113"/>
            <a:r>
              <a:rPr lang="en-US" altLang="en-US" sz="2000" b="0" smtClean="0"/>
              <a:t>invented clothing; </a:t>
            </a:r>
          </a:p>
          <a:p>
            <a:pPr marL="519113" indent="-519113">
              <a:lnSpc>
                <a:spcPct val="30000"/>
              </a:lnSpc>
            </a:pPr>
            <a:endParaRPr lang="en-US" altLang="en-US" sz="2000" b="0" smtClean="0"/>
          </a:p>
          <a:p>
            <a:pPr marL="519113" indent="-519113"/>
            <a:r>
              <a:rPr lang="en-US" altLang="en-US" sz="2000" b="0" smtClean="0"/>
              <a:t>used caves and rocky overhangs for shelter;</a:t>
            </a:r>
          </a:p>
          <a:p>
            <a:pPr marL="519113" indent="-519113">
              <a:lnSpc>
                <a:spcPct val="40000"/>
              </a:lnSpc>
            </a:pPr>
            <a:endParaRPr lang="en-US" altLang="en-US" sz="2000" b="0" smtClean="0"/>
          </a:p>
          <a:p>
            <a:pPr marL="519113" indent="-519113"/>
            <a:r>
              <a:rPr lang="en-US" altLang="en-US" sz="2000" b="0" smtClean="0"/>
              <a:t>learned to build fires for warmth and cooking. </a:t>
            </a:r>
          </a:p>
          <a:p>
            <a:pPr marL="519113" indent="-519113"/>
            <a:endParaRPr lang="en-US" altLang="en-US" sz="2000" b="0" smtClean="0"/>
          </a:p>
          <a:p>
            <a:pPr marL="519113" indent="-519113"/>
            <a:endParaRPr lang="en-US" altLang="en-US" sz="2000" b="0" smtClean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3400" y="1638300"/>
            <a:ext cx="7021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1"/>
                </a:solidFill>
              </a:rPr>
              <a:t>During the Old Stone Age, people lived as </a:t>
            </a:r>
            <a:r>
              <a:rPr lang="en-US" altLang="en-US" sz="2000" b="1">
                <a:solidFill>
                  <a:srgbClr val="990000"/>
                </a:solidFill>
              </a:rPr>
              <a:t>nomads</a:t>
            </a:r>
            <a:r>
              <a:rPr lang="en-US" altLang="en-US" sz="2000" b="1">
                <a:solidFill>
                  <a:schemeClr val="tx1"/>
                </a:solidFill>
              </a:rPr>
              <a:t>,</a:t>
            </a:r>
            <a:r>
              <a:rPr lang="en-US" altLang="en-US" sz="2000">
                <a:solidFill>
                  <a:schemeClr val="tx1"/>
                </a:solidFill>
              </a:rPr>
              <a:t> in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tx1"/>
                </a:solidFill>
              </a:rPr>
              <a:t>small </a:t>
            </a:r>
          </a:p>
          <a:p>
            <a:pPr eaLnBrk="1" hangingPunct="1"/>
            <a:r>
              <a:rPr lang="en-US" altLang="en-US" sz="2000">
                <a:solidFill>
                  <a:schemeClr val="tx1"/>
                </a:solidFill>
              </a:rPr>
              <a:t>hunting and foo</a:t>
            </a:r>
            <a:r>
              <a:rPr lang="en-US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d </a:t>
            </a:r>
            <a:r>
              <a:rPr lang="en-US" altLang="en-US" sz="2000">
                <a:solidFill>
                  <a:schemeClr val="tx1"/>
                </a:solidFill>
              </a:rPr>
              <a:t>gathering groups. These people</a:t>
            </a:r>
          </a:p>
        </p:txBody>
      </p:sp>
      <p:pic>
        <p:nvPicPr>
          <p:cNvPr id="12292" name="Picture 12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9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0" descr="World Explorer - b2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1" descr="World Explorer - b3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8413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2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1" name="Rectangle 23"/>
          <p:cNvSpPr>
            <a:spLocks noGrp="1" noChangeArrowheads="1"/>
          </p:cNvSpPr>
          <p:nvPr>
            <p:ph type="title"/>
          </p:nvPr>
        </p:nvSpPr>
        <p:spPr>
          <a:xfrm>
            <a:off x="127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The Dawn of History</a:t>
            </a:r>
          </a:p>
        </p:txBody>
      </p:sp>
      <p:sp>
        <p:nvSpPr>
          <p:cNvPr id="12298" name="Text Box 25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2299" name="Picture 41" descr="globe02.png                                                    0004FBBBBananaMan G4                   ABA78158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111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09550" y="2127250"/>
            <a:ext cx="7848600" cy="3873500"/>
            <a:chOff x="132" y="1340"/>
            <a:chExt cx="4944" cy="2440"/>
          </a:xfrm>
        </p:grpSpPr>
        <p:pic>
          <p:nvPicPr>
            <p:cNvPr id="13327" name="Picture 41" descr="single box flow.gif                                            00000010Macintosh HD                   ABA78158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" y="1340"/>
              <a:ext cx="2456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8" name="Picture 40" descr="single box flow.gif                                            00000010Macintosh HD                   ABA78158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" y="1340"/>
              <a:ext cx="2456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9" name="Picture 42" descr="single box flow.gif                                            00000010Macintosh HD                   ABA78158: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2" y="2572"/>
              <a:ext cx="2456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79400" y="1333500"/>
            <a:ext cx="7035800" cy="1092200"/>
          </a:xfrm>
        </p:spPr>
        <p:txBody>
          <a:bodyPr/>
          <a:lstStyle/>
          <a:p>
            <a:r>
              <a:rPr lang="en-US" altLang="en-US" sz="1800" smtClean="0">
                <a:solidFill>
                  <a:schemeClr val="tx1"/>
                </a:solidFill>
                <a:latin typeface="Arial" panose="020B0604020202020204" pitchFamily="34" charset="0"/>
              </a:rPr>
              <a:t>Early people left evidence of their belief in a spiritual world.</a:t>
            </a:r>
            <a:endParaRPr lang="en-US" altLang="en-US" sz="2000" smtClean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356100" y="2400300"/>
            <a:ext cx="3733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990000"/>
                </a:solidFill>
              </a:rPr>
              <a:t>Animism</a:t>
            </a:r>
            <a:r>
              <a:rPr lang="en-US" altLang="en-US" sz="1600">
                <a:solidFill>
                  <a:schemeClr val="tx1"/>
                </a:solidFill>
              </a:rPr>
              <a:t> is the belief that the world </a:t>
            </a:r>
          </a:p>
          <a:p>
            <a:pPr eaLnBrk="1" hangingPunct="1"/>
            <a:r>
              <a:rPr lang="en-US" altLang="en-US" sz="1600">
                <a:solidFill>
                  <a:schemeClr val="tx1"/>
                </a:solidFill>
              </a:rPr>
              <a:t>Is full of spirits and forces that might </a:t>
            </a:r>
          </a:p>
          <a:p>
            <a:pPr eaLnBrk="1" hangingPunct="1"/>
            <a:r>
              <a:rPr lang="en-US" altLang="en-US" sz="1600">
                <a:solidFill>
                  <a:schemeClr val="tx1"/>
                </a:solidFill>
              </a:rPr>
              <a:t>reside in animals, objects, or </a:t>
            </a:r>
          </a:p>
          <a:p>
            <a:pPr eaLnBrk="1" hangingPunct="1"/>
            <a:r>
              <a:rPr lang="en-US" altLang="en-US" sz="1600">
                <a:solidFill>
                  <a:schemeClr val="tx1"/>
                </a:solidFill>
              </a:rPr>
              <a:t>dreams.</a:t>
            </a:r>
            <a:r>
              <a:rPr lang="en-US" altLang="en-US" sz="1800">
                <a:solidFill>
                  <a:srgbClr val="990000"/>
                </a:solidFill>
              </a:rPr>
              <a:t> 			</a:t>
            </a:r>
          </a:p>
          <a:p>
            <a:pPr eaLnBrk="1" hangingPunct="1">
              <a:lnSpc>
                <a:spcPct val="30000"/>
              </a:lnSpc>
            </a:pPr>
            <a:endParaRPr lang="en-US" altLang="en-US" sz="1800">
              <a:solidFill>
                <a:srgbClr val="990000"/>
              </a:solidFill>
            </a:endParaRPr>
          </a:p>
          <a:p>
            <a:pPr eaLnBrk="1" hangingPunct="1"/>
            <a:r>
              <a:rPr lang="en-US" altLang="en-US" sz="1600">
                <a:solidFill>
                  <a:srgbClr val="990000"/>
                </a:solidFill>
              </a:rPr>
              <a:t>Cave paintings may have been </a:t>
            </a:r>
          </a:p>
          <a:p>
            <a:pPr eaLnBrk="1" hangingPunct="1"/>
            <a:r>
              <a:rPr lang="en-US" altLang="en-US" sz="1600">
                <a:solidFill>
                  <a:srgbClr val="990000"/>
                </a:solidFill>
              </a:rPr>
              <a:t>part of animist religious rituals.</a:t>
            </a:r>
          </a:p>
          <a:p>
            <a:pPr eaLnBrk="1" hangingPunct="1"/>
            <a:endParaRPr lang="en-US" altLang="en-US" sz="1800">
              <a:solidFill>
                <a:srgbClr val="990000"/>
              </a:solidFill>
            </a:endParaRPr>
          </a:p>
          <a:p>
            <a:pPr eaLnBrk="1" hangingPunct="1"/>
            <a:endParaRPr lang="en-US" altLang="en-US" sz="2200">
              <a:solidFill>
                <a:srgbClr val="990000"/>
              </a:solidFill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30200" y="2344738"/>
            <a:ext cx="3733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tx1"/>
                </a:solidFill>
              </a:rPr>
              <a:t>Stone statues are believed to have had religious meaning. Statues of pregnant women suggest that early people worshiped earth-mother goddesses.</a:t>
            </a:r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2540000" y="4368800"/>
            <a:ext cx="3581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tx1"/>
                </a:solidFill>
              </a:rPr>
              <a:t>Early people began burying their dead with care, suggesting a belief in life after death. They provided the dead with tools and weapons for the afterlife.</a:t>
            </a:r>
            <a:endParaRPr lang="en-US" altLang="en-US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9" name="Picture 21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28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29" descr="World Explorer - b2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30" descr="World Explorer - b3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8413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2700" y="1778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eaLnBrk="0" hangingPunct="0">
              <a:defRPr/>
            </a:pPr>
            <a:r>
              <a:rPr lang="en-US" altLang="en-US">
                <a:solidFill>
                  <a:schemeClr val="bg1"/>
                </a:solidFill>
                <a:latin typeface="Arial Black" charset="0"/>
              </a:rPr>
              <a:t>The Dawn of History</a:t>
            </a:r>
          </a:p>
        </p:txBody>
      </p:sp>
      <p:sp>
        <p:nvSpPr>
          <p:cNvPr id="13324" name="Text Box 43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3325" name="Picture 48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51" descr="globe02.png                                                    0004FBBBBananaMan G4                   ABA78158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111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13" grpId="0" autoUpdateAnimBg="0"/>
      <p:bldP spid="21519" grpId="0" autoUpdateAnimBg="0"/>
      <p:bldP spid="215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889000" y="1574800"/>
            <a:ext cx="723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tx1"/>
                </a:solidFill>
              </a:rPr>
              <a:t>The change from nomadic to farming life led to changes in </a:t>
            </a:r>
            <a:br>
              <a:rPr lang="en-US" altLang="en-US" sz="1800">
                <a:solidFill>
                  <a:schemeClr val="tx1"/>
                </a:solidFill>
              </a:rPr>
            </a:br>
            <a:r>
              <a:rPr lang="en-US" altLang="en-US" sz="1800">
                <a:solidFill>
                  <a:schemeClr val="tx1"/>
                </a:solidFill>
              </a:rPr>
              <a:t>the way people lived and to the emergence of civilizations.</a:t>
            </a:r>
          </a:p>
        </p:txBody>
      </p:sp>
      <p:pic>
        <p:nvPicPr>
          <p:cNvPr id="14339" name="Picture 44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1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2" descr="World Explorer - b2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3" descr="World Explorer - b3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8413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4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23" name="Rectangle 55"/>
          <p:cNvSpPr>
            <a:spLocks noGrp="1" noChangeArrowheads="1"/>
          </p:cNvSpPr>
          <p:nvPr>
            <p:ph type="title"/>
          </p:nvPr>
        </p:nvSpPr>
        <p:spPr>
          <a:xfrm>
            <a:off x="12700" y="177800"/>
            <a:ext cx="77851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The Neolithic Agricultural Revolution</a:t>
            </a:r>
          </a:p>
        </p:txBody>
      </p:sp>
      <p:pic>
        <p:nvPicPr>
          <p:cNvPr id="32837" name="Picture 69" descr="two up new.gif     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260600"/>
            <a:ext cx="59690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26" name="Text Box 58"/>
          <p:cNvSpPr txBox="1">
            <a:spLocks noChangeArrowheads="1"/>
          </p:cNvSpPr>
          <p:nvPr/>
        </p:nvSpPr>
        <p:spPr bwMode="auto">
          <a:xfrm>
            <a:off x="1022350" y="2452688"/>
            <a:ext cx="275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tx1"/>
                </a:solidFill>
              </a:rPr>
              <a:t>PEOPLE </a:t>
            </a:r>
            <a:r>
              <a:rPr lang="en-US" altLang="en-US" sz="2400" b="1">
                <a:solidFill>
                  <a:schemeClr val="tx1"/>
                </a:solidFill>
              </a:rPr>
              <a:t>BEFORE</a:t>
            </a: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2827" name="Text Box 59"/>
          <p:cNvSpPr txBox="1">
            <a:spLocks noChangeArrowheads="1"/>
          </p:cNvSpPr>
          <p:nvPr/>
        </p:nvSpPr>
        <p:spPr bwMode="auto">
          <a:xfrm>
            <a:off x="4159250" y="2439988"/>
            <a:ext cx="250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tx1"/>
                </a:solidFill>
              </a:rPr>
              <a:t>PEOPLE </a:t>
            </a:r>
            <a:r>
              <a:rPr lang="en-US" altLang="en-US" sz="2400" b="1">
                <a:solidFill>
                  <a:schemeClr val="tx1"/>
                </a:solidFill>
              </a:rPr>
              <a:t>AFTER</a:t>
            </a:r>
            <a:endParaRPr lang="en-US" altLang="en-US"/>
          </a:p>
        </p:txBody>
      </p:sp>
      <p:sp>
        <p:nvSpPr>
          <p:cNvPr id="32828" name="Text Box 60"/>
          <p:cNvSpPr txBox="1">
            <a:spLocks noChangeArrowheads="1"/>
          </p:cNvSpPr>
          <p:nvPr/>
        </p:nvSpPr>
        <p:spPr bwMode="auto">
          <a:xfrm>
            <a:off x="3965575" y="3173413"/>
            <a:ext cx="3244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1"/>
                </a:solidFill>
              </a:rPr>
              <a:t>Learned to farm and were able to produce their own food.</a:t>
            </a:r>
          </a:p>
        </p:txBody>
      </p: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3965575" y="3783013"/>
            <a:ext cx="272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1"/>
                </a:solidFill>
              </a:rPr>
              <a:t>Settled into permanent villages.</a:t>
            </a:r>
          </a:p>
        </p:txBody>
      </p:sp>
      <p:sp>
        <p:nvSpPr>
          <p:cNvPr id="32830" name="Text Box 62"/>
          <p:cNvSpPr txBox="1">
            <a:spLocks noChangeArrowheads="1"/>
          </p:cNvSpPr>
          <p:nvPr/>
        </p:nvSpPr>
        <p:spPr bwMode="auto">
          <a:xfrm>
            <a:off x="3970338" y="4430713"/>
            <a:ext cx="29352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1"/>
                </a:solidFill>
              </a:rPr>
              <a:t>Learned to </a:t>
            </a:r>
            <a:r>
              <a:rPr lang="en-US" altLang="en-US" sz="1400" b="1">
                <a:solidFill>
                  <a:srgbClr val="990000"/>
                </a:solidFill>
              </a:rPr>
              <a:t>domesticate,</a:t>
            </a:r>
            <a:r>
              <a:rPr lang="en-US" altLang="en-US" sz="1400">
                <a:solidFill>
                  <a:schemeClr val="tx1"/>
                </a:solidFill>
              </a:rPr>
              <a:t> or tame, animals.</a:t>
            </a:r>
            <a:endParaRPr lang="en-US" altLang="en-US" sz="1400"/>
          </a:p>
        </p:txBody>
      </p:sp>
      <p:sp>
        <p:nvSpPr>
          <p:cNvPr id="32831" name="Text Box 63"/>
          <p:cNvSpPr txBox="1">
            <a:spLocks noChangeArrowheads="1"/>
          </p:cNvSpPr>
          <p:nvPr/>
        </p:nvSpPr>
        <p:spPr bwMode="auto">
          <a:xfrm>
            <a:off x="987425" y="3173413"/>
            <a:ext cx="3028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1"/>
                </a:solidFill>
              </a:rPr>
              <a:t>Relied on hunting and gathering.</a:t>
            </a:r>
          </a:p>
        </p:txBody>
      </p:sp>
      <p:sp>
        <p:nvSpPr>
          <p:cNvPr id="32832" name="Text Box 64"/>
          <p:cNvSpPr txBox="1">
            <a:spLocks noChangeArrowheads="1"/>
          </p:cNvSpPr>
          <p:nvPr/>
        </p:nvSpPr>
        <p:spPr bwMode="auto">
          <a:xfrm>
            <a:off x="971550" y="3783013"/>
            <a:ext cx="30908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990000"/>
                </a:solidFill>
              </a:rPr>
              <a:t>Nomads</a:t>
            </a:r>
            <a:r>
              <a:rPr lang="en-US" altLang="en-US" sz="1400">
                <a:solidFill>
                  <a:schemeClr val="tx1"/>
                </a:solidFill>
              </a:rPr>
              <a:t> lived in small hunting and food-gathering groups.</a:t>
            </a:r>
          </a:p>
        </p:txBody>
      </p:sp>
      <p:sp>
        <p:nvSpPr>
          <p:cNvPr id="32833" name="Text Box 65"/>
          <p:cNvSpPr txBox="1">
            <a:spLocks noChangeArrowheads="1"/>
          </p:cNvSpPr>
          <p:nvPr/>
        </p:nvSpPr>
        <p:spPr bwMode="auto">
          <a:xfrm>
            <a:off x="977900" y="4430713"/>
            <a:ext cx="2717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1"/>
                </a:solidFill>
              </a:rPr>
              <a:t>Waited for migrating animals to return each year.</a:t>
            </a:r>
          </a:p>
        </p:txBody>
      </p:sp>
      <p:sp>
        <p:nvSpPr>
          <p:cNvPr id="14354" name="Text Box 70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4355" name="Picture 74" descr="globe02.png                                                    0004FBBBBananaMan G4                   ABA78158: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111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5" grpId="0" autoUpdateAnimBg="0"/>
      <p:bldP spid="32826" grpId="0" autoUpdateAnimBg="0"/>
      <p:bldP spid="32827" grpId="0" autoUpdateAnimBg="0"/>
      <p:bldP spid="32828" grpId="0" autoUpdateAnimBg="0"/>
      <p:bldP spid="32829" grpId="0" autoUpdateAnimBg="0"/>
      <p:bldP spid="32830" grpId="0" autoUpdateAnimBg="0"/>
      <p:bldP spid="32831" grpId="0" autoUpdateAnimBg="0"/>
      <p:bldP spid="32832" grpId="0" autoUpdateAnimBg="0"/>
      <p:bldP spid="3283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27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Section 2 Assessment</a:t>
            </a:r>
          </a:p>
        </p:txBody>
      </p:sp>
      <p:pic>
        <p:nvPicPr>
          <p:cNvPr id="15363" name="Picture 1036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043" descr="World Explorer - b1 .png                                       00016194Macintosh HD                   ABA78158: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044" descr="World Explorer - b2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45" descr="World Explorer - b3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8413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6" name="Rectangle 1052"/>
          <p:cNvSpPr>
            <a:spLocks noGrp="1" noChangeArrowheads="1"/>
          </p:cNvSpPr>
          <p:nvPr>
            <p:ph type="body" idx="1"/>
          </p:nvPr>
        </p:nvSpPr>
        <p:spPr>
          <a:xfrm>
            <a:off x="685800" y="1587500"/>
            <a:ext cx="6629400" cy="40259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Which of the following suggests that early people held religious beliefs?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a) They buried their dead with tools, weapons, and other items needed in the afterlife.  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b) They learned to produce their own food.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c) They developed a spoken language.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d) They lived in caves or under rocky overhangs.</a:t>
            </a:r>
          </a:p>
          <a:p>
            <a:pPr marL="0" indent="0">
              <a:buFontTx/>
              <a:buNone/>
            </a:pPr>
            <a:endParaRPr lang="en-US" altLang="en-US" sz="1600" smtClean="0">
              <a:solidFill>
                <a:schemeClr val="tx2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Which was an advance of the Neolithic Agricultural Revolution?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a) Early people learned to gather nuts and berries.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b) Early people learned to hunt.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c) Early people learned to produce their own food.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d) Early people became nomads.</a:t>
            </a:r>
          </a:p>
        </p:txBody>
      </p:sp>
      <p:pic>
        <p:nvPicPr>
          <p:cNvPr id="15368" name="Picture 1056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1057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5370" name="Picture 1059" descr="globe02.png                                                    0004FBBBBananaMan G4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111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1060"/>
          <p:cNvSpPr>
            <a:spLocks noChangeArrowheads="1"/>
          </p:cNvSpPr>
          <p:nvPr/>
        </p:nvSpPr>
        <p:spPr bwMode="auto">
          <a:xfrm>
            <a:off x="685800" y="5437188"/>
            <a:ext cx="692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tx1"/>
                </a:solidFill>
              </a:rPr>
              <a:t>Want to connect to the World History link for this section? </a:t>
            </a:r>
            <a:r>
              <a:rPr lang="en-US" altLang="en-US" sz="1600" b="1" u="sng">
                <a:solidFill>
                  <a:schemeClr val="accent2"/>
                </a:solidFill>
                <a:hlinkClick r:id="rId10"/>
              </a:rPr>
              <a:t>Click Here.</a:t>
            </a:r>
            <a:endParaRPr lang="en-US" altLang="en-US" sz="16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7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15" descr="World Explorer - b1 .png                                       00016194Macintosh HD                   ABA78158: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6" descr="World Explorer - b2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7" descr="World Explorer - b3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8413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0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27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4066" name="Rectangle 34"/>
          <p:cNvSpPr>
            <a:spLocks noGrp="1" noChangeArrowheads="1"/>
          </p:cNvSpPr>
          <p:nvPr>
            <p:ph type="title"/>
          </p:nvPr>
        </p:nvSpPr>
        <p:spPr>
          <a:xfrm>
            <a:off x="127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Section 2 Assessment</a:t>
            </a:r>
          </a:p>
        </p:txBody>
      </p:sp>
      <p:pic>
        <p:nvPicPr>
          <p:cNvPr id="16393" name="Picture 35" descr="globe02.png                                                    0004FBBBBananaMan G4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111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685800" y="1587500"/>
            <a:ext cx="6629400" cy="40259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Which of the following suggests that early people held religious beliefs?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rgbClr val="FF0000"/>
                </a:solidFill>
              </a:rPr>
              <a:t>a) They buried their dead with tools, weapons, and other items needed in the afterlife.  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b) They learned to produce their own food.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c) They developed a spoken language.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d) They lived in caves or under rocky overhangs.</a:t>
            </a:r>
          </a:p>
          <a:p>
            <a:pPr marL="0" indent="0">
              <a:buFontTx/>
              <a:buNone/>
            </a:pPr>
            <a:endParaRPr lang="en-US" altLang="en-US" sz="1600" smtClean="0">
              <a:solidFill>
                <a:schemeClr val="tx2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Which was an advance of the Neolithic Agricultural Revolution?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a) Early people learned to gather nuts and berries.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b) Early people learned to hunt.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rgbClr val="FF0000"/>
                </a:solidFill>
              </a:rPr>
              <a:t>c) Early people learned to produce their own food.</a:t>
            </a:r>
          </a:p>
          <a:p>
            <a:pPr lvl="1">
              <a:buFontTx/>
              <a:buNone/>
            </a:pPr>
            <a:r>
              <a:rPr lang="en-US" altLang="en-US" sz="1600" smtClean="0">
                <a:solidFill>
                  <a:schemeClr val="tx2"/>
                </a:solidFill>
              </a:rPr>
              <a:t>d) Early people became nomads.</a:t>
            </a:r>
          </a:p>
        </p:txBody>
      </p:sp>
      <p:sp>
        <p:nvSpPr>
          <p:cNvPr id="16395" name="Rectangle 38"/>
          <p:cNvSpPr>
            <a:spLocks noChangeArrowheads="1"/>
          </p:cNvSpPr>
          <p:nvPr/>
        </p:nvSpPr>
        <p:spPr bwMode="auto">
          <a:xfrm>
            <a:off x="685800" y="5437188"/>
            <a:ext cx="692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tx1"/>
                </a:solidFill>
              </a:rPr>
              <a:t>Want to connect to the World History link for this section? </a:t>
            </a:r>
            <a:r>
              <a:rPr lang="en-US" altLang="en-US" sz="1600" b="1" u="sng">
                <a:solidFill>
                  <a:schemeClr val="accent2"/>
                </a:solidFill>
                <a:hlinkClick r:id="rId10"/>
              </a:rPr>
              <a:t>Click Here.</a:t>
            </a:r>
            <a:endParaRPr lang="en-US" altLang="en-US" sz="16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2273300"/>
            <a:ext cx="6629400" cy="4876800"/>
          </a:xfrm>
        </p:spPr>
        <p:txBody>
          <a:bodyPr/>
          <a:lstStyle/>
          <a:p>
            <a:r>
              <a:rPr lang="en-US" altLang="en-US" b="0" smtClean="0"/>
              <a:t>How did the first cities emerge?</a:t>
            </a:r>
          </a:p>
          <a:p>
            <a:endParaRPr lang="en-US" altLang="en-US" b="0" smtClean="0"/>
          </a:p>
          <a:p>
            <a:r>
              <a:rPr lang="en-US" altLang="en-US" b="0" smtClean="0"/>
              <a:t>What are the basic features of civilizations?</a:t>
            </a:r>
          </a:p>
          <a:p>
            <a:endParaRPr lang="en-US" altLang="en-US" b="0" smtClean="0"/>
          </a:p>
          <a:p>
            <a:r>
              <a:rPr lang="en-US" altLang="en-US" b="0" smtClean="0"/>
              <a:t>How do cultures spread and change?</a:t>
            </a:r>
          </a:p>
        </p:txBody>
      </p:sp>
      <p:pic>
        <p:nvPicPr>
          <p:cNvPr id="17411" name="Picture 18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4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9" name="Rectangle 35"/>
          <p:cNvSpPr>
            <a:spLocks noGrp="1" noChangeArrowheads="1"/>
          </p:cNvSpPr>
          <p:nvPr>
            <p:ph type="title"/>
          </p:nvPr>
        </p:nvSpPr>
        <p:spPr>
          <a:xfrm>
            <a:off x="-127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Beginnings of Civilization</a:t>
            </a:r>
          </a:p>
        </p:txBody>
      </p:sp>
      <p:pic>
        <p:nvPicPr>
          <p:cNvPr id="17414" name="Picture 36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3650"/>
            <a:ext cx="5476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37" descr="World Explorer - b3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38" descr="World Explorer - b2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39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7418" name="Picture 44" descr="globe03.png                                                    0004FBF2BananaMan G4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2984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79" name="Picture 35" descr="three arrow flow.gif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1670050"/>
            <a:ext cx="59944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47700" y="1790700"/>
            <a:ext cx="657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Farmers began cultivating lands along river valleys </a:t>
            </a:r>
          </a:p>
          <a:p>
            <a:pPr algn="ctr" eaLnBrk="1" hangingPunct="1"/>
            <a:r>
              <a:rPr lang="en-US" altLang="en-US" sz="2000"/>
              <a:t>and producing </a:t>
            </a:r>
            <a:r>
              <a:rPr lang="en-US" altLang="en-US" sz="2000" b="1">
                <a:solidFill>
                  <a:srgbClr val="990000"/>
                </a:solidFill>
              </a:rPr>
              <a:t>surplus,</a:t>
            </a:r>
            <a:r>
              <a:rPr lang="en-US" altLang="en-US" sz="2000"/>
              <a:t> or extra, food.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689100" y="3298825"/>
            <a:ext cx="4491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Surpluses helped populations expand.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346200" y="4632325"/>
            <a:ext cx="5307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As populations grew, some villages swelled</a:t>
            </a:r>
          </a:p>
          <a:p>
            <a:pPr eaLnBrk="1" hangingPunct="1"/>
            <a:r>
              <a:rPr lang="en-US" altLang="en-US" sz="2000"/>
              <a:t>                            into cities.</a:t>
            </a:r>
            <a:r>
              <a:rPr lang="en-US" altLang="en-US" sz="2400"/>
              <a:t>  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8877300" cy="533400"/>
          </a:xfrm>
        </p:spPr>
        <p:txBody>
          <a:bodyPr/>
          <a:lstStyle/>
          <a:p>
            <a:pPr>
              <a:defRPr/>
            </a:pPr>
            <a:r>
              <a:rPr lang="en-US" altLang="en-US" sz="2400" smtClean="0"/>
              <a:t>What Are the Basic Features of Civilizations?</a:t>
            </a:r>
            <a:endParaRPr lang="en-US" altLang="en-US" smtClean="0"/>
          </a:p>
        </p:txBody>
      </p:sp>
      <p:pic>
        <p:nvPicPr>
          <p:cNvPr id="18439" name="Picture 25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28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3650"/>
            <a:ext cx="5476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29" descr="World Explorer - b2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30" descr="World Explorer - b3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5000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31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Text Box 36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8445" name="Picture 38" descr="globe03.png                                                    0004FBF2BananaMan G4                   ABA78158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2984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autoUpdateAnimBg="0"/>
      <p:bldP spid="31757" grpId="0" autoUpdateAnimBg="0"/>
      <p:bldP spid="317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590800" y="5778500"/>
            <a:ext cx="57785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8.  Writing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90800" y="5264150"/>
            <a:ext cx="57785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7.  Public works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590800" y="4749800"/>
            <a:ext cx="57785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6.  Arts and architecture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90800" y="4235450"/>
            <a:ext cx="57785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5.  Social classes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90800" y="3721100"/>
            <a:ext cx="57785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4.  Job specialization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90800" y="3232150"/>
            <a:ext cx="57785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3.  Complex religions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90800" y="2717800"/>
            <a:ext cx="57785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2.  Well-organized central governments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90800" y="2184400"/>
            <a:ext cx="5778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1.  Cities</a:t>
            </a:r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2590800" y="218440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2590800" y="271780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2590800" y="323215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2590800" y="372110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>
            <a:off x="2590800" y="423545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>
            <a:off x="2590800" y="474980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>
            <a:off x="2590800" y="526415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2590800" y="577850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>
            <a:off x="2590800" y="6292850"/>
            <a:ext cx="577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1"/>
          <p:cNvSpPr>
            <a:spLocks noChangeShapeType="1"/>
          </p:cNvSpPr>
          <p:nvPr/>
        </p:nvSpPr>
        <p:spPr bwMode="auto">
          <a:xfrm>
            <a:off x="2590800" y="2184400"/>
            <a:ext cx="0" cy="4108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2"/>
          <p:cNvSpPr>
            <a:spLocks noChangeShapeType="1"/>
          </p:cNvSpPr>
          <p:nvPr/>
        </p:nvSpPr>
        <p:spPr bwMode="auto">
          <a:xfrm>
            <a:off x="8369300" y="2184400"/>
            <a:ext cx="0" cy="4108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Text Box 27"/>
          <p:cNvSpPr txBox="1">
            <a:spLocks noChangeArrowheads="1"/>
          </p:cNvSpPr>
          <p:nvPr/>
        </p:nvSpPr>
        <p:spPr bwMode="auto">
          <a:xfrm>
            <a:off x="822325" y="25034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9478" name="Picture 37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9" name="Picture 40" descr="World Explorer - b1 .png                                       00016194Macintosh HD                   ABA78158: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3650"/>
            <a:ext cx="5476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0" name="Picture 41" descr="World Explorer - b2 .png                                       00016194Macintosh HD                   ABA78158: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1" name="Picture 42" descr="World Explorer - b3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5000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1079500" y="1116013"/>
            <a:ext cx="6851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A </a:t>
            </a:r>
            <a:r>
              <a:rPr lang="en-US" altLang="en-US" sz="1800" b="1">
                <a:solidFill>
                  <a:srgbClr val="990000"/>
                </a:solidFill>
              </a:rPr>
              <a:t>civilization</a:t>
            </a:r>
            <a:r>
              <a:rPr lang="en-US" altLang="en-US" sz="1800" b="1">
                <a:solidFill>
                  <a:schemeClr val="tx1"/>
                </a:solidFill>
              </a:rPr>
              <a:t> </a:t>
            </a:r>
            <a:r>
              <a:rPr lang="en-US" altLang="en-US" sz="1800">
                <a:solidFill>
                  <a:schemeClr val="tx1"/>
                </a:solidFill>
              </a:rPr>
              <a:t>is a complex, highly organized social order.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Historians distinguish eight basic features found in most 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early civilizations:</a:t>
            </a:r>
          </a:p>
        </p:txBody>
      </p:sp>
      <p:pic>
        <p:nvPicPr>
          <p:cNvPr id="19483" name="Picture 44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4" name="Text Box 47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9485" name="Picture 49" descr="globe03.png                                                    0004FBF2BananaMan G4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2984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91" name="Rectangle 55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8877300" cy="533400"/>
          </a:xfrm>
        </p:spPr>
        <p:txBody>
          <a:bodyPr/>
          <a:lstStyle/>
          <a:p>
            <a:pPr>
              <a:defRPr/>
            </a:pPr>
            <a:r>
              <a:rPr lang="en-US" altLang="en-US" sz="2400" smtClean="0"/>
              <a:t>What Are the Basic Features of Civilizations?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utoUpdateAnimBg="0"/>
      <p:bldP spid="14346" grpId="0" autoUpdateAnimBg="0"/>
      <p:bldP spid="14345" grpId="0" autoUpdateAnimBg="0"/>
      <p:bldP spid="14344" grpId="0" autoUpdateAnimBg="0"/>
      <p:bldP spid="14343" grpId="0" autoUpdateAnimBg="0"/>
      <p:bldP spid="14342" grpId="0" autoUpdateAnimBg="0"/>
      <p:bldP spid="14341" grpId="0" autoUpdateAnimBg="0"/>
      <p:bldP spid="14340" grpId="0" autoUpdateAnimBg="0"/>
      <p:bldP spid="1437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62" name="Picture 34" descr="yellow back box.gif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733550"/>
            <a:ext cx="72263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803400"/>
            <a:ext cx="3530600" cy="10461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1600" b="0" smtClean="0"/>
              <a:t>Civilizations spread</a:t>
            </a:r>
            <a:r>
              <a:rPr lang="en-US" altLang="en-US" sz="1600" smtClean="0"/>
              <a:t> </a:t>
            </a:r>
            <a:r>
              <a:rPr lang="en-US" altLang="en-US" sz="1600" b="0" smtClean="0"/>
              <a:t>when ancient rulers gained more power and conquered territories beyond the boundaries of their cities.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1600" b="0" smtClean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17500" y="1397000"/>
            <a:ext cx="7239000" cy="4267200"/>
            <a:chOff x="336" y="912"/>
            <a:chExt cx="4464" cy="2688"/>
          </a:xfrm>
        </p:grpSpPr>
        <p:sp>
          <p:nvSpPr>
            <p:cNvPr id="20500" name="Rectangle 7"/>
            <p:cNvSpPr>
              <a:spLocks noChangeArrowheads="1"/>
            </p:cNvSpPr>
            <p:nvPr/>
          </p:nvSpPr>
          <p:spPr bwMode="auto">
            <a:xfrm>
              <a:off x="2640" y="912"/>
              <a:ext cx="216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501" name="Rectangle 9"/>
            <p:cNvSpPr>
              <a:spLocks noChangeArrowheads="1"/>
            </p:cNvSpPr>
            <p:nvPr/>
          </p:nvSpPr>
          <p:spPr bwMode="auto">
            <a:xfrm>
              <a:off x="336" y="912"/>
              <a:ext cx="2304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502" name="Rectangle 10"/>
            <p:cNvSpPr>
              <a:spLocks noChangeArrowheads="1"/>
            </p:cNvSpPr>
            <p:nvPr/>
          </p:nvSpPr>
          <p:spPr bwMode="auto">
            <a:xfrm>
              <a:off x="2640" y="1920"/>
              <a:ext cx="2160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0503" name="Rectangle 11"/>
            <p:cNvSpPr>
              <a:spLocks noChangeArrowheads="1"/>
            </p:cNvSpPr>
            <p:nvPr/>
          </p:nvSpPr>
          <p:spPr bwMode="auto">
            <a:xfrm>
              <a:off x="336" y="1920"/>
              <a:ext cx="2304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949700" y="3311525"/>
            <a:ext cx="396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Interactions among people also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cause cultures to change.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04800" y="2844800"/>
            <a:ext cx="39036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Powerful rulers created </a:t>
            </a:r>
            <a:r>
              <a:rPr lang="en-US" altLang="en-US" sz="1600" b="1">
                <a:solidFill>
                  <a:srgbClr val="990000"/>
                </a:solidFill>
              </a:rPr>
              <a:t>city-states</a:t>
            </a:r>
            <a:r>
              <a:rPr lang="en-US" altLang="en-US" sz="160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and </a:t>
            </a:r>
            <a:r>
              <a:rPr lang="en-US" altLang="en-US" sz="1600" b="1">
                <a:solidFill>
                  <a:srgbClr val="990000"/>
                </a:solidFill>
              </a:rPr>
              <a:t>empires.</a:t>
            </a:r>
            <a:r>
              <a:rPr lang="en-US" altLang="en-US" sz="1600">
                <a:solidFill>
                  <a:schemeClr val="tx1"/>
                </a:solidFill>
              </a:rPr>
              <a:t> </a:t>
            </a:r>
            <a:endParaRPr lang="en-US" altLang="en-US" sz="1800">
              <a:solidFill>
                <a:schemeClr val="tx1"/>
              </a:solidFill>
            </a:endParaRPr>
          </a:p>
        </p:txBody>
      </p:sp>
      <p:pic>
        <p:nvPicPr>
          <p:cNvPr id="20487" name="Picture 22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25" descr="World Explorer - b1 .png                                       00016194Macintosh HD                   ABA78158: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3650"/>
            <a:ext cx="5476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26" descr="World Explorer - b2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27" descr="World Explorer - b3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5000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949700" y="1790700"/>
            <a:ext cx="3403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 b="1">
                <a:solidFill>
                  <a:schemeClr val="tx1"/>
                </a:solidFill>
              </a:rPr>
              <a:t>Civilizations change</a:t>
            </a:r>
            <a:r>
              <a:rPr lang="en-US" altLang="en-US" sz="1600">
                <a:solidFill>
                  <a:schemeClr val="tx1"/>
                </a:solidFill>
              </a:rPr>
              <a:t> when the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physical environment changes. </a:t>
            </a:r>
          </a:p>
        </p:txBody>
      </p:sp>
      <p:pic>
        <p:nvPicPr>
          <p:cNvPr id="20492" name="Picture 30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60" name="Rectangle 32"/>
          <p:cNvSpPr>
            <a:spLocks noGrp="1" noChangeArrowheads="1"/>
          </p:cNvSpPr>
          <p:nvPr>
            <p:ph type="title"/>
          </p:nvPr>
        </p:nvSpPr>
        <p:spPr>
          <a:xfrm>
            <a:off x="12700" y="177800"/>
            <a:ext cx="7658100" cy="533400"/>
          </a:xfrm>
        </p:spPr>
        <p:txBody>
          <a:bodyPr/>
          <a:lstStyle/>
          <a:p>
            <a:pPr>
              <a:defRPr/>
            </a:pPr>
            <a:r>
              <a:rPr lang="en-US" altLang="en-US" b="1" smtClean="0"/>
              <a:t>Civilizations Spread and Change</a:t>
            </a:r>
            <a:endParaRPr lang="en-US" altLang="en-US" sz="2000" b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94" name="Text Box 35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20495" name="Picture 37" descr="globe03.png                                                    0004FBF2BananaMan G4                   ABA78158: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2984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333375" y="4338638"/>
            <a:ext cx="31702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An </a:t>
            </a:r>
            <a:r>
              <a:rPr lang="en-US" altLang="en-US" sz="1600" b="1">
                <a:solidFill>
                  <a:srgbClr val="990000"/>
                </a:solidFill>
              </a:rPr>
              <a:t>empire</a:t>
            </a:r>
            <a:r>
              <a:rPr lang="en-US" altLang="en-US" sz="1600">
                <a:solidFill>
                  <a:schemeClr val="tx1"/>
                </a:solidFill>
              </a:rPr>
              <a:t> is a group of states</a:t>
            </a:r>
            <a:r>
              <a:rPr lang="en-US" altLang="en-US" sz="1600">
                <a:solidFill>
                  <a:srgbClr val="FF0000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territories controlled by one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ruler.</a:t>
            </a: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12738" y="3475038"/>
            <a:ext cx="3008312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A </a:t>
            </a:r>
            <a:r>
              <a:rPr lang="en-US" altLang="en-US" sz="1600" b="1">
                <a:solidFill>
                  <a:srgbClr val="990000"/>
                </a:solidFill>
              </a:rPr>
              <a:t>city-state</a:t>
            </a:r>
            <a:r>
              <a:rPr lang="en-US" altLang="en-US" sz="1600">
                <a:solidFill>
                  <a:schemeClr val="tx1"/>
                </a:solidFill>
              </a:rPr>
              <a:t> included a city 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its surrounding lands 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villages.</a:t>
            </a: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3949700" y="2389188"/>
            <a:ext cx="3225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tx1"/>
                </a:solidFill>
              </a:rPr>
              <a:t>Example: A tremendous volcano may have wiped out Minoan civilization.</a:t>
            </a:r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3937000" y="3970338"/>
            <a:ext cx="365125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 b="1">
                <a:solidFill>
                  <a:srgbClr val="990000"/>
                </a:solidFill>
              </a:rPr>
              <a:t>Cultural diffusion </a:t>
            </a:r>
            <a:r>
              <a:rPr lang="en-US" altLang="en-US" sz="1600">
                <a:solidFill>
                  <a:schemeClr val="tx1"/>
                </a:solidFill>
              </a:rPr>
              <a:t>is the spread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>
                <a:solidFill>
                  <a:schemeClr val="tx1"/>
                </a:solidFill>
              </a:rPr>
              <a:t>of ideas, customs, and technologies from one people to another.</a:t>
            </a:r>
            <a:r>
              <a:rPr lang="en-US" altLang="en-US" sz="1600" b="1">
                <a:solidFill>
                  <a:schemeClr val="tx1"/>
                </a:solidFill>
              </a:rPr>
              <a:t> </a:t>
            </a:r>
            <a:r>
              <a:rPr lang="en-US" altLang="en-US" sz="1600">
                <a:solidFill>
                  <a:schemeClr val="tx1"/>
                </a:solidFill>
              </a:rPr>
              <a:t>Cultural diffusion occurred through migration, trade, and warfare.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  <p:bldP spid="22540" grpId="0" autoUpdateAnimBg="0"/>
      <p:bldP spid="22542" grpId="0" autoUpdateAnimBg="0"/>
      <p:bldP spid="22536" grpId="0" autoUpdateAnimBg="0"/>
      <p:bldP spid="22566" grpId="0" autoUpdateAnimBg="0"/>
      <p:bldP spid="22567" grpId="0" autoUpdateAnimBg="0"/>
      <p:bldP spid="22568" grpId="0" autoUpdateAnimBg="0"/>
      <p:bldP spid="225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6" descr="br-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1028"/>
          <p:cNvSpPr txBox="1">
            <a:spLocks noChangeArrowheads="1"/>
          </p:cNvSpPr>
          <p:nvPr/>
        </p:nvSpPr>
        <p:spPr bwMode="auto">
          <a:xfrm>
            <a:off x="447675" y="6634163"/>
            <a:ext cx="7937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tx1"/>
                </a:solidFill>
                <a:latin typeface="Times New Roman" panose="02020603050405020304" pitchFamily="18" charset="0"/>
              </a:rPr>
              <a:t>Copyright © 2003 by Pearson Education, Inc., publishing as Prentice Hall, Upper Saddle River, NJ. All rights reserved.</a:t>
            </a:r>
          </a:p>
        </p:txBody>
      </p:sp>
      <p:sp>
        <p:nvSpPr>
          <p:cNvPr id="3076" name="Text Box 1029"/>
          <p:cNvSpPr txBox="1">
            <a:spLocks noChangeArrowheads="1"/>
          </p:cNvSpPr>
          <p:nvPr/>
        </p:nvSpPr>
        <p:spPr bwMode="auto">
          <a:xfrm>
            <a:off x="2592388" y="1328738"/>
            <a:ext cx="39560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tx1"/>
                </a:solidFill>
                <a:latin typeface="Arial Black" panose="020B0A04020102020204" pitchFamily="34" charset="0"/>
              </a:rPr>
              <a:t>Chapter 1: Toward Civilization</a:t>
            </a:r>
          </a:p>
          <a:p>
            <a:pPr algn="ctr" eaLnBrk="1" hangingPunct="1"/>
            <a:r>
              <a:rPr lang="en-US" altLang="en-US" sz="1800">
                <a:solidFill>
                  <a:schemeClr val="tx1"/>
                </a:solidFill>
                <a:latin typeface="Arial Black" panose="020B0A04020102020204" pitchFamily="34" charset="0"/>
              </a:rPr>
              <a:t>(Prehistory–3000 B.C.)</a:t>
            </a:r>
          </a:p>
        </p:txBody>
      </p:sp>
      <p:sp>
        <p:nvSpPr>
          <p:cNvPr id="3077" name="Text Box 103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52575" y="2017713"/>
            <a:ext cx="59896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8800" indent="-18288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 Black" panose="020B0A04020102020204" pitchFamily="34" charset="0"/>
              </a:rPr>
              <a:t>Section 1: 	</a:t>
            </a:r>
            <a:r>
              <a:rPr lang="en-US" altLang="en-US" sz="2400">
                <a:solidFill>
                  <a:srgbClr val="9C946A"/>
                </a:solidFill>
                <a:latin typeface="Arial Black" panose="020B0A04020102020204" pitchFamily="34" charset="0"/>
              </a:rPr>
              <a:t>Understanding Our Past</a:t>
            </a:r>
          </a:p>
        </p:txBody>
      </p:sp>
      <p:sp>
        <p:nvSpPr>
          <p:cNvPr id="3078" name="Text Box 103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552575" y="2754313"/>
            <a:ext cx="539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8800" indent="-18288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 Black" panose="020B0A04020102020204" pitchFamily="34" charset="0"/>
              </a:rPr>
              <a:t>Section 2: </a:t>
            </a:r>
            <a:r>
              <a:rPr lang="en-US" altLang="en-US" sz="2400">
                <a:solidFill>
                  <a:srgbClr val="2A4AA8"/>
                </a:solidFill>
                <a:latin typeface="Arial Black" panose="020B0A04020102020204" pitchFamily="34" charset="0"/>
              </a:rPr>
              <a:t>	</a:t>
            </a:r>
            <a:r>
              <a:rPr lang="en-US" altLang="en-US" sz="2400">
                <a:solidFill>
                  <a:srgbClr val="9C946A"/>
                </a:solidFill>
                <a:latin typeface="Arial Black" panose="020B0A04020102020204" pitchFamily="34" charset="0"/>
              </a:rPr>
              <a:t>The Dawn of History</a:t>
            </a:r>
          </a:p>
        </p:txBody>
      </p:sp>
      <p:sp>
        <p:nvSpPr>
          <p:cNvPr id="3079" name="Text Box 103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552575" y="3492500"/>
            <a:ext cx="62277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828800" indent="-18288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 Black" panose="020B0A04020102020204" pitchFamily="34" charset="0"/>
              </a:rPr>
              <a:t>Section 3: 	</a:t>
            </a:r>
            <a:r>
              <a:rPr lang="en-US" altLang="en-US" sz="2400">
                <a:solidFill>
                  <a:srgbClr val="9C946A"/>
                </a:solidFill>
                <a:latin typeface="Arial Black" panose="020B0A04020102020204" pitchFamily="34" charset="0"/>
              </a:rPr>
              <a:t>Beginnings of Civilization</a:t>
            </a:r>
          </a:p>
        </p:txBody>
      </p:sp>
      <p:sp>
        <p:nvSpPr>
          <p:cNvPr id="72718" name="Text Box 1038"/>
          <p:cNvSpPr txBox="1">
            <a:spLocks noChangeArrowheads="1"/>
          </p:cNvSpPr>
          <p:nvPr/>
        </p:nvSpPr>
        <p:spPr bwMode="auto">
          <a:xfrm>
            <a:off x="957263" y="85725"/>
            <a:ext cx="71913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>
                <a:solidFill>
                  <a:schemeClr val="bg1"/>
                </a:solidFill>
                <a:latin typeface="Arial Black" charset="0"/>
              </a:rPr>
              <a:t>World History: Connection to Today 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3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16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3650"/>
            <a:ext cx="5476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7" descr="World Explorer - b2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8" descr="World Explorer - b3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5000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7" name="Rectangle 25"/>
          <p:cNvSpPr>
            <a:spLocks noGrp="1" noChangeArrowheads="1"/>
          </p:cNvSpPr>
          <p:nvPr>
            <p:ph type="title"/>
          </p:nvPr>
        </p:nvSpPr>
        <p:spPr>
          <a:xfrm>
            <a:off x="254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Section 3 Assessment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85800" y="1917700"/>
            <a:ext cx="6629400" cy="3822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600" smtClean="0"/>
              <a:t>Which of the following is not a feature of early civilizations?         a)  cities                                                                                            b)  well-organized central government                                         c)  cultural diffusion                                                                      d)  public works</a:t>
            </a:r>
          </a:p>
          <a:p>
            <a:endParaRPr lang="en-US" altLang="en-US" sz="1600" smtClean="0"/>
          </a:p>
          <a:p>
            <a:pPr>
              <a:buFontTx/>
              <a:buNone/>
            </a:pPr>
            <a:r>
              <a:rPr lang="en-US" altLang="en-US" sz="1600" smtClean="0"/>
              <a:t>Cultural diffusion occurs through                                                      a) hunting and gathering.                                                               b) migration, civilization, and warfare.                                          c) migration, trade, and warfare.                                                    d) religion, trade, and warfare.</a:t>
            </a:r>
          </a:p>
        </p:txBody>
      </p:sp>
      <p:pic>
        <p:nvPicPr>
          <p:cNvPr id="21512" name="Picture 27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28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21514" name="Picture 30" descr="globe03.png                                                    0004FBF2BananaMan G4                   ABA78158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2984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Rectangle 31"/>
          <p:cNvSpPr>
            <a:spLocks noChangeArrowheads="1"/>
          </p:cNvSpPr>
          <p:nvPr/>
        </p:nvSpPr>
        <p:spPr bwMode="auto">
          <a:xfrm>
            <a:off x="685800" y="5437188"/>
            <a:ext cx="692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tx1"/>
                </a:solidFill>
              </a:rPr>
              <a:t>Want to connect to the World History link for this section? </a:t>
            </a:r>
            <a:r>
              <a:rPr lang="en-US" altLang="en-US" sz="1600" b="1" u="sng">
                <a:solidFill>
                  <a:schemeClr val="accent2"/>
                </a:solidFill>
                <a:hlinkClick r:id="rId11"/>
              </a:rPr>
              <a:t>Click Here.</a:t>
            </a:r>
            <a:endParaRPr lang="en-US" altLang="en-US" sz="16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3" descr="World Explorer - brArrow .png                                  00016194Macintosh HD                   ABA78158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16" descr="World Explorer - b1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3650"/>
            <a:ext cx="5476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17" descr="World Explorer - b2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8413"/>
            <a:ext cx="6492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8" descr="World Explorer - b3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5000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Oval 23"/>
          <p:cNvSpPr>
            <a:spLocks noChangeArrowheads="1"/>
          </p:cNvSpPr>
          <p:nvPr/>
        </p:nvSpPr>
        <p:spPr bwMode="auto">
          <a:xfrm>
            <a:off x="7366000" y="2578100"/>
            <a:ext cx="2070100" cy="27051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2535" name="Picture 24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 Box 31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537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685800" y="1917700"/>
            <a:ext cx="6629400" cy="38227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 sz="1600" smtClean="0"/>
              <a:t>Which of the following is not a feature of early civilizations?         a)  cities                                                                                            b)  well-organized central government                                         </a:t>
            </a:r>
            <a:r>
              <a:rPr lang="en-US" altLang="en-US" sz="1600" smtClean="0">
                <a:solidFill>
                  <a:srgbClr val="FF0000"/>
                </a:solidFill>
              </a:rPr>
              <a:t>c)  cultural diffusion</a:t>
            </a:r>
            <a:r>
              <a:rPr lang="en-US" altLang="en-US" sz="1600" smtClean="0"/>
              <a:t>                                                                      d)  public works</a:t>
            </a:r>
          </a:p>
          <a:p>
            <a:endParaRPr lang="en-US" altLang="en-US" sz="1600" smtClean="0"/>
          </a:p>
          <a:p>
            <a:pPr>
              <a:buFontTx/>
              <a:buNone/>
            </a:pPr>
            <a:r>
              <a:rPr lang="en-US" altLang="en-US" sz="1600" smtClean="0"/>
              <a:t>Cultural diffusion occurs through                                                      a) hunting and gathering.                                                               b) migration, civilization, and warfare.                                          </a:t>
            </a:r>
            <a:r>
              <a:rPr lang="en-US" altLang="en-US" sz="1600" smtClean="0">
                <a:solidFill>
                  <a:srgbClr val="FF0000"/>
                </a:solidFill>
              </a:rPr>
              <a:t>c) migration, trade, and warfare.</a:t>
            </a:r>
            <a:r>
              <a:rPr lang="en-US" altLang="en-US" sz="1600" smtClean="0"/>
              <a:t>                                                    d) religion, trade, and warfare.</a:t>
            </a:r>
          </a:p>
        </p:txBody>
      </p:sp>
      <p:pic>
        <p:nvPicPr>
          <p:cNvPr id="22538" name="Picture 39" descr="globe03.png                                                    0004FBF2BananaMan G4                   ABA78158: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298450"/>
            <a:ext cx="1398588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53" name="Rectangle 41"/>
          <p:cNvSpPr>
            <a:spLocks noGrp="1" noChangeArrowheads="1"/>
          </p:cNvSpPr>
          <p:nvPr>
            <p:ph type="title"/>
          </p:nvPr>
        </p:nvSpPr>
        <p:spPr>
          <a:xfrm>
            <a:off x="254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Section 3 Assessment</a:t>
            </a:r>
          </a:p>
        </p:txBody>
      </p:sp>
      <p:sp>
        <p:nvSpPr>
          <p:cNvPr id="22540" name="Rectangle 42"/>
          <p:cNvSpPr>
            <a:spLocks noChangeArrowheads="1"/>
          </p:cNvSpPr>
          <p:nvPr/>
        </p:nvSpPr>
        <p:spPr bwMode="auto">
          <a:xfrm>
            <a:off x="685800" y="5437188"/>
            <a:ext cx="692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tx1"/>
                </a:solidFill>
              </a:rPr>
              <a:t>Want to connect to the World History link for this section? </a:t>
            </a:r>
            <a:r>
              <a:rPr lang="en-US" altLang="en-US" sz="1600" b="1" u="sng">
                <a:solidFill>
                  <a:schemeClr val="accent2"/>
                </a:solidFill>
                <a:hlinkClick r:id="rId11"/>
              </a:rPr>
              <a:t>Click Here.</a:t>
            </a:r>
            <a:endParaRPr lang="en-US" altLang="en-US" sz="16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622300" y="1600200"/>
            <a:ext cx="6629400" cy="3784600"/>
          </a:xfrm>
        </p:spPr>
        <p:txBody>
          <a:bodyPr/>
          <a:lstStyle/>
          <a:p>
            <a:endParaRPr lang="en-US" altLang="en-US" sz="2000" b="0" smtClean="0"/>
          </a:p>
          <a:p>
            <a:r>
              <a:rPr lang="en-US" altLang="en-US" b="0" smtClean="0"/>
              <a:t>How are geography and history linked?</a:t>
            </a:r>
          </a:p>
          <a:p>
            <a:endParaRPr lang="en-US" altLang="en-US" b="0" smtClean="0"/>
          </a:p>
          <a:p>
            <a:r>
              <a:rPr lang="en-US" altLang="en-US" b="0" smtClean="0"/>
              <a:t>How do anthropologists and archaeologists find out about early peoples?</a:t>
            </a:r>
          </a:p>
          <a:p>
            <a:endParaRPr lang="en-US" altLang="en-US" b="0" smtClean="0"/>
          </a:p>
          <a:p>
            <a:r>
              <a:rPr lang="en-US" altLang="en-US" b="0" smtClean="0"/>
              <a:t>How do historians try to reconstruct the past?</a:t>
            </a:r>
          </a:p>
        </p:txBody>
      </p:sp>
      <p:pic>
        <p:nvPicPr>
          <p:cNvPr id="4099" name="Picture 13" descr="World Explorer - blArrow .png                                  00016194Macintosh HD                   ABA78158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4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1" name="Rectangle 25"/>
          <p:cNvSpPr>
            <a:spLocks noGrp="1" noChangeArrowheads="1"/>
          </p:cNvSpPr>
          <p:nvPr>
            <p:ph type="title"/>
          </p:nvPr>
        </p:nvSpPr>
        <p:spPr>
          <a:xfrm>
            <a:off x="-254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Understanding Our Past</a:t>
            </a:r>
          </a:p>
        </p:txBody>
      </p:sp>
      <p:pic>
        <p:nvPicPr>
          <p:cNvPr id="4102" name="Picture 32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33" descr="World Explorer - b2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34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5" descr="World Explorer - b2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6" descr="World Explorer - b3 .png                                       00016194Macintosh HD                   ABA78158: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 Box 37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00100" y="4343400"/>
            <a:ext cx="7543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By showing </a:t>
            </a:r>
            <a:r>
              <a:rPr lang="en-US" altLang="en-US" sz="2400">
                <a:solidFill>
                  <a:schemeClr val="tx1"/>
                </a:solidFill>
              </a:rPr>
              <a:t>how people</a:t>
            </a:r>
            <a:r>
              <a:rPr lang="en-US" altLang="en-US" sz="2400"/>
              <a:t> lived in different times and    places, geographers have added to our knowledge </a:t>
            </a:r>
          </a:p>
          <a:p>
            <a:pPr eaLnBrk="1" hangingPunct="1"/>
            <a:r>
              <a:rPr lang="en-US" altLang="en-US" sz="2400"/>
              <a:t>of human history.</a:t>
            </a:r>
            <a:r>
              <a:rPr lang="en-US" altLang="en-US" sz="2400" b="1"/>
              <a:t> 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>
          <a:xfrm>
            <a:off x="-25400" y="180975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Geography and History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733800" cy="1827213"/>
          </a:xfrm>
        </p:spPr>
        <p:txBody>
          <a:bodyPr/>
          <a:lstStyle/>
          <a:p>
            <a:endParaRPr lang="en-US" altLang="en-US" sz="2000" b="0" smtClean="0"/>
          </a:p>
          <a:p>
            <a:r>
              <a:rPr lang="en-US" altLang="en-US" sz="2400" b="0" smtClean="0"/>
              <a:t>Geography is the study of people, their environments, and the resources available to them.</a:t>
            </a:r>
            <a:r>
              <a:rPr lang="en-US" altLang="en-US" sz="2000" b="0" smtClean="0"/>
              <a:t>  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249613" cy="1452563"/>
          </a:xfrm>
        </p:spPr>
        <p:txBody>
          <a:bodyPr/>
          <a:lstStyle/>
          <a:p>
            <a:r>
              <a:rPr lang="en-US" altLang="en-US" sz="2400" b="0" smtClean="0"/>
              <a:t>History uses written evidence to tell us how people lived in the past.</a:t>
            </a:r>
            <a:r>
              <a:rPr lang="en-US" altLang="en-US" sz="2000" b="0" smtClean="0"/>
              <a:t>  </a:t>
            </a:r>
          </a:p>
        </p:txBody>
      </p:sp>
      <p:pic>
        <p:nvPicPr>
          <p:cNvPr id="5126" name="Picture 13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4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5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6" descr="World Explorer - b2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7" descr="World Explorer - b3 .png                                       00016194Macintosh HD                   ABA78158: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6" grpId="0" build="p" autoUpdateAnimBg="0"/>
      <p:bldP spid="717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79" name="Picture 79" descr="flow graphic 01.gif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1800" y="222250"/>
            <a:ext cx="9525000" cy="715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644900" y="1308100"/>
            <a:ext cx="167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Place</a:t>
            </a:r>
          </a:p>
        </p:txBody>
      </p:sp>
      <p:sp>
        <p:nvSpPr>
          <p:cNvPr id="25626" name="Rectangle 26"/>
          <p:cNvSpPr>
            <a:spLocks noGrp="1" noChangeArrowheads="1"/>
          </p:cNvSpPr>
          <p:nvPr>
            <p:ph type="title"/>
          </p:nvPr>
        </p:nvSpPr>
        <p:spPr>
          <a:xfrm>
            <a:off x="7938" y="174625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The Five Themes of Geography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6680200" y="2565400"/>
            <a:ext cx="1314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Region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3452813" y="3670300"/>
            <a:ext cx="21224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The Human Story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980113" y="5067300"/>
            <a:ext cx="25542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Human-environment </a:t>
            </a:r>
          </a:p>
          <a:p>
            <a:pPr algn="ctr" eaLnBrk="1" hangingPunct="1"/>
            <a:r>
              <a:rPr lang="en-US" altLang="en-US" sz="2000"/>
              <a:t>interaction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1222375" y="5153025"/>
            <a:ext cx="1144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Location</a:t>
            </a: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957263" y="2562225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Movement</a:t>
            </a:r>
          </a:p>
        </p:txBody>
      </p:sp>
      <p:pic>
        <p:nvPicPr>
          <p:cNvPr id="6154" name="Picture 64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5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6" descr="World Explorer - b2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7" descr="World Explorer - b3 .png                                       00016194Macintosh HD                   ABA78158: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8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80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 build="p" autoUpdateAnimBg="0" advAuto="0"/>
      <p:bldP spid="25632" grpId="0" build="p" autoUpdateAnimBg="0" advAuto="0"/>
      <p:bldP spid="25633" grpId="0" build="p" autoUpdateAnimBg="0" advAuto="0"/>
      <p:bldP spid="25634" grpId="0" build="p" autoUpdateAnimBg="0" advAuto="0"/>
      <p:bldP spid="25635" grpId="0" build="p" autoUpdateAnimBg="0" advAuto="0"/>
      <p:bldP spid="25637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Rectangle 12"/>
          <p:cNvSpPr>
            <a:spLocks noGrp="1" noChangeArrowheads="1"/>
          </p:cNvSpPr>
          <p:nvPr>
            <p:ph type="title"/>
          </p:nvPr>
        </p:nvSpPr>
        <p:spPr>
          <a:xfrm>
            <a:off x="3810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Anthropologists &amp; Archaeologists 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1866900"/>
            <a:ext cx="6629400" cy="3886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000" b="0" smtClean="0">
                <a:solidFill>
                  <a:srgbClr val="FF0000"/>
                </a:solidFill>
              </a:rPr>
              <a:t>Anthropology</a:t>
            </a:r>
            <a:r>
              <a:rPr lang="en-US" altLang="en-US" sz="2000" b="0" smtClean="0"/>
              <a:t> is the study of the origins and development of people and their societies. Some anthropologists study the origins of human life. Others focus on the variety of human cultures.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000" b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000" b="0" smtClean="0">
                <a:solidFill>
                  <a:srgbClr val="FF0000"/>
                </a:solidFill>
              </a:rPr>
              <a:t>Archaeology</a:t>
            </a:r>
            <a:r>
              <a:rPr lang="en-US" altLang="en-US" sz="2000" b="0" smtClean="0"/>
              <a:t> is a specialized branch of anthropology.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000" b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000" b="0" smtClean="0"/>
              <a:t>Archaeologists study </a:t>
            </a:r>
            <a:r>
              <a:rPr lang="en-US" altLang="en-US" sz="2000" b="0" smtClean="0">
                <a:solidFill>
                  <a:srgbClr val="FF0000"/>
                </a:solidFill>
              </a:rPr>
              <a:t>artifacts</a:t>
            </a:r>
            <a:r>
              <a:rPr lang="en-US" altLang="en-US" sz="2000" b="0" smtClean="0"/>
              <a:t>, objects made by human beings. By analyzing artifacts, archaeologists learn about the beliefs, values, and activities of early people.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b="0" smtClean="0"/>
          </a:p>
        </p:txBody>
      </p:sp>
      <p:pic>
        <p:nvPicPr>
          <p:cNvPr id="7172" name="Picture 27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8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9" descr="World Explorer - b2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30" descr="World Explorer - b3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1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33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-12700" y="190500"/>
            <a:ext cx="8077200" cy="533400"/>
          </a:xfrm>
        </p:spPr>
        <p:txBody>
          <a:bodyPr/>
          <a:lstStyle/>
          <a:p>
            <a:pPr>
              <a:defRPr/>
            </a:pPr>
            <a:r>
              <a:rPr lang="en-US" altLang="en-US" sz="2400" smtClean="0"/>
              <a:t>How Do Historians Reconstruct the Past?</a:t>
            </a:r>
            <a:endParaRPr lang="en-US" altLang="en-US" smtClean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6629400" cy="4279900"/>
          </a:xfrm>
        </p:spPr>
        <p:txBody>
          <a:bodyPr/>
          <a:lstStyle/>
          <a:p>
            <a:r>
              <a:rPr lang="en-US" altLang="en-US" b="0" smtClean="0"/>
              <a:t>Historians rely primarily on written evidence to determine how people lived in the past.</a:t>
            </a:r>
          </a:p>
          <a:p>
            <a:pPr lvl="1"/>
            <a:endParaRPr lang="en-US" altLang="en-US" b="0" smtClean="0"/>
          </a:p>
          <a:p>
            <a:r>
              <a:rPr lang="en-US" altLang="en-US" b="0" smtClean="0"/>
              <a:t>Recorded history began about 5,000 years ago, when people began to keep written records.</a:t>
            </a:r>
          </a:p>
          <a:p>
            <a:endParaRPr lang="en-US" altLang="en-US" b="0" smtClean="0"/>
          </a:p>
          <a:p>
            <a:r>
              <a:rPr lang="en-US" altLang="en-US" b="0" smtClean="0"/>
              <a:t>Today, historians study such evidence as photographs and film, as well as written documents such as letters and tax records. </a:t>
            </a:r>
          </a:p>
        </p:txBody>
      </p:sp>
      <p:pic>
        <p:nvPicPr>
          <p:cNvPr id="8196" name="Picture 17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8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9" descr="World Explorer - b2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0" descr="World Explorer - b3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1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23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Section 1 Assessment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1739900"/>
            <a:ext cx="6629400" cy="3505200"/>
          </a:xfrm>
        </p:spPr>
        <p:txBody>
          <a:bodyPr/>
          <a:lstStyle/>
          <a:p>
            <a:pPr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Which of the following is not an example of an artifact?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a)  clothing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b)  weapons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c)  rivers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d)  tools</a:t>
            </a:r>
          </a:p>
          <a:p>
            <a:pPr>
              <a:tabLst>
                <a:tab pos="457200" algn="l"/>
              </a:tabLst>
            </a:pPr>
            <a:endParaRPr lang="en-US" altLang="en-US" sz="1600" smtClean="0"/>
          </a:p>
          <a:p>
            <a:pPr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What do historians look at to learn how people lived in the past?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a) They focus on the environments in which early 		      people lived.      				             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b) They primarily look at written records.  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c) They primarily dig for artifacts.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d) They primarily look at landforms.</a:t>
            </a:r>
          </a:p>
        </p:txBody>
      </p:sp>
      <p:pic>
        <p:nvPicPr>
          <p:cNvPr id="9220" name="Picture 20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1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2" descr="World Explorer - b2 .png                                       00016194Macintosh HD                   ABA78158: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3" descr="World Explorer - b3 .png                                       00016194Macintosh HD                   ABA78158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24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25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226" name="Rectangle 26"/>
          <p:cNvSpPr>
            <a:spLocks noChangeArrowheads="1"/>
          </p:cNvSpPr>
          <p:nvPr/>
        </p:nvSpPr>
        <p:spPr bwMode="auto">
          <a:xfrm>
            <a:off x="685800" y="5437188"/>
            <a:ext cx="692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tx1"/>
                </a:solidFill>
              </a:rPr>
              <a:t>Want to connect to the World History link for this section? </a:t>
            </a:r>
            <a:r>
              <a:rPr lang="en-US" altLang="en-US" sz="1600" b="1" u="sng">
                <a:solidFill>
                  <a:schemeClr val="accent2"/>
                </a:solidFill>
                <a:hlinkClick r:id="rId10"/>
              </a:rPr>
              <a:t>Click Here.</a:t>
            </a:r>
            <a:endParaRPr lang="en-US" altLang="en-US" sz="16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584325" y="16652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43" name="Picture 21" descr="World Explorer - brArrow .png                                  00016194Macintosh HD                   ABA78158: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1851" r="7407" b="7405"/>
          <a:stretch>
            <a:fillRect/>
          </a:stretch>
        </p:blipFill>
        <p:spPr bwMode="auto">
          <a:xfrm>
            <a:off x="8356600" y="6197600"/>
            <a:ext cx="6223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2" descr="World Explorer - b1Alt .png                                    00016194Macintosh HD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6348413"/>
            <a:ext cx="5476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3" descr="World Explorer - b2 .png                                       00016194Macintosh HD                   ABA78158: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6343650"/>
            <a:ext cx="6492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4" descr="World Explorer - b3 .png                                       00016194Macintosh HD                   ABA78158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6343650"/>
            <a:ext cx="62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5" descr="World Explorer - blArrow .png                                  00016194Macintosh HD                   ABA78158: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t="1843" r="13145" b="13133"/>
          <a:stretch>
            <a:fillRect/>
          </a:stretch>
        </p:blipFill>
        <p:spPr bwMode="auto">
          <a:xfrm>
            <a:off x="7683500" y="6207125"/>
            <a:ext cx="5746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32"/>
          <p:cNvSpPr txBox="1">
            <a:spLocks noChangeArrowheads="1"/>
          </p:cNvSpPr>
          <p:nvPr/>
        </p:nvSpPr>
        <p:spPr bwMode="auto">
          <a:xfrm>
            <a:off x="1365250" y="46038"/>
            <a:ext cx="268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6898" name="Rectangle 34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Section 1 Assessment</a:t>
            </a:r>
          </a:p>
        </p:txBody>
      </p:sp>
      <p:sp>
        <p:nvSpPr>
          <p:cNvPr id="10250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685800" y="1739900"/>
            <a:ext cx="6629400" cy="3746500"/>
          </a:xfrm>
          <a:noFill/>
        </p:spPr>
        <p:txBody>
          <a:bodyPr/>
          <a:lstStyle/>
          <a:p>
            <a:pPr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Which of the following is not an example of an artifact?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a)  clothing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b)  weapons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>
                <a:solidFill>
                  <a:srgbClr val="FF0000"/>
                </a:solidFill>
              </a:rPr>
              <a:t>c)  rivers</a:t>
            </a:r>
            <a:endParaRPr lang="en-US" altLang="en-US" sz="1600" smtClean="0"/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d)  tools</a:t>
            </a:r>
          </a:p>
          <a:p>
            <a:pPr>
              <a:tabLst>
                <a:tab pos="457200" algn="l"/>
              </a:tabLst>
            </a:pPr>
            <a:endParaRPr lang="en-US" altLang="en-US" sz="1600" smtClean="0"/>
          </a:p>
          <a:p>
            <a:pPr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What do historians look at to learn how people lived in the past?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a) They focus on the environments in which early 		      people lived.      				             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>
                <a:solidFill>
                  <a:srgbClr val="FF0000"/>
                </a:solidFill>
              </a:rPr>
              <a:t>b) They primarily look at written records.  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c) They primarily dig for artifacts.</a:t>
            </a:r>
          </a:p>
          <a:p>
            <a:pPr marL="800100" lvl="1" indent="-342900">
              <a:buFontTx/>
              <a:buNone/>
              <a:tabLst>
                <a:tab pos="457200" algn="l"/>
              </a:tabLst>
            </a:pPr>
            <a:r>
              <a:rPr lang="en-US" altLang="en-US" sz="1600" smtClean="0"/>
              <a:t>d) They primarily look at landforms.</a:t>
            </a:r>
          </a:p>
        </p:txBody>
      </p:sp>
      <p:sp>
        <p:nvSpPr>
          <p:cNvPr id="10251" name="Rectangle 37"/>
          <p:cNvSpPr>
            <a:spLocks noChangeArrowheads="1"/>
          </p:cNvSpPr>
          <p:nvPr/>
        </p:nvSpPr>
        <p:spPr bwMode="auto">
          <a:xfrm>
            <a:off x="685800" y="5437188"/>
            <a:ext cx="692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chemeClr val="tx1"/>
                </a:solidFill>
              </a:rPr>
              <a:t>Want to connect to the World History link for this section? </a:t>
            </a:r>
            <a:r>
              <a:rPr lang="en-US" altLang="en-US" sz="1600" b="1" u="sng">
                <a:solidFill>
                  <a:schemeClr val="accent2"/>
                </a:solidFill>
                <a:hlinkClick r:id="rId9"/>
              </a:rPr>
              <a:t>Click Here.</a:t>
            </a:r>
            <a:endParaRPr lang="en-US" altLang="en-US" sz="1600" b="1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WH_template">
  <a:themeElements>
    <a:clrScheme name="WH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H_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HD:Desktop Folder:WH_template</Template>
  <TotalTime>3193</TotalTime>
  <Words>1398</Words>
  <Application>Microsoft Office PowerPoint</Application>
  <PresentationFormat>On-screen Show (4:3)</PresentationFormat>
  <Paragraphs>217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Times New Roman</vt:lpstr>
      <vt:lpstr>Times</vt:lpstr>
      <vt:lpstr>WH_template</vt:lpstr>
      <vt:lpstr>PowerPoint Presentation</vt:lpstr>
      <vt:lpstr>PowerPoint Presentation</vt:lpstr>
      <vt:lpstr>Understanding Our Past</vt:lpstr>
      <vt:lpstr>Geography and History</vt:lpstr>
      <vt:lpstr>The Five Themes of Geography</vt:lpstr>
      <vt:lpstr>Anthropologists &amp; Archaeologists </vt:lpstr>
      <vt:lpstr>How Do Historians Reconstruct the Past?</vt:lpstr>
      <vt:lpstr>Section 1 Assessment</vt:lpstr>
      <vt:lpstr>Section 1 Assessment</vt:lpstr>
      <vt:lpstr>The Dawn of History</vt:lpstr>
      <vt:lpstr>The Dawn of History</vt:lpstr>
      <vt:lpstr>Early people left evidence of their belief in a spiritual world.</vt:lpstr>
      <vt:lpstr>The Neolithic Agricultural Revolution</vt:lpstr>
      <vt:lpstr>Section 2 Assessment</vt:lpstr>
      <vt:lpstr>Section 2 Assessment</vt:lpstr>
      <vt:lpstr>Beginnings of Civilization</vt:lpstr>
      <vt:lpstr>What Are the Basic Features of Civilizations?</vt:lpstr>
      <vt:lpstr>What Are the Basic Features of Civilizations?</vt:lpstr>
      <vt:lpstr>Civilizations Spread and Change</vt:lpstr>
      <vt:lpstr>Section 3 Assessment</vt:lpstr>
      <vt:lpstr>Section 3 Assessment</vt:lpstr>
    </vt:vector>
  </TitlesOfParts>
  <Company>Satellite Pro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</dc:title>
  <dc:creator>Erica Kisch</dc:creator>
  <cp:lastModifiedBy>Nicole Roper</cp:lastModifiedBy>
  <cp:revision>366</cp:revision>
  <dcterms:created xsi:type="dcterms:W3CDTF">2001-10-13T14:16:39Z</dcterms:created>
  <dcterms:modified xsi:type="dcterms:W3CDTF">2013-10-07T20:43:05Z</dcterms:modified>
</cp:coreProperties>
</file>